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  <p:sldMasterId id="2147483698" r:id="rId5"/>
  </p:sldMasterIdLst>
  <p:notesMasterIdLst>
    <p:notesMasterId r:id="rId27"/>
  </p:notesMasterIdLst>
  <p:handoutMasterIdLst>
    <p:handoutMasterId r:id="rId28"/>
  </p:handoutMasterIdLst>
  <p:sldIdLst>
    <p:sldId id="309" r:id="rId6"/>
    <p:sldId id="310" r:id="rId7"/>
    <p:sldId id="257" r:id="rId8"/>
    <p:sldId id="311" r:id="rId9"/>
    <p:sldId id="312" r:id="rId10"/>
    <p:sldId id="313" r:id="rId11"/>
    <p:sldId id="314" r:id="rId12"/>
    <p:sldId id="315" r:id="rId13"/>
    <p:sldId id="320" r:id="rId14"/>
    <p:sldId id="316" r:id="rId15"/>
    <p:sldId id="317" r:id="rId16"/>
    <p:sldId id="318" r:id="rId17"/>
    <p:sldId id="319" r:id="rId18"/>
    <p:sldId id="321" r:id="rId19"/>
    <p:sldId id="322" r:id="rId20"/>
    <p:sldId id="323" r:id="rId21"/>
    <p:sldId id="324" r:id="rId22"/>
    <p:sldId id="325" r:id="rId23"/>
    <p:sldId id="326" r:id="rId24"/>
    <p:sldId id="271" r:id="rId25"/>
    <p:sldId id="308" r:id="rId26"/>
  </p:sldIdLst>
  <p:sldSz cx="9144000" cy="6858000" type="screen4x3"/>
  <p:notesSz cx="6934200" cy="92202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ve.com#xescudero@hotmail.com" initials="l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6198" autoAdjust="0"/>
  </p:normalViewPr>
  <p:slideViewPr>
    <p:cSldViewPr snapToGrid="0" snapToObjects="1">
      <p:cViewPr varScale="1">
        <p:scale>
          <a:sx n="65" d="100"/>
          <a:sy n="65" d="100"/>
        </p:scale>
        <p:origin x="720" y="40"/>
      </p:cViewPr>
      <p:guideLst>
        <p:guide orient="horz" pos="6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E5AD4878-F6C7-4E6A-9C22-5F716623311E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1B333271-8B94-4B7E-B3C4-418C6E5249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98756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DC4DA945-531A-433B-9604-147BD8B1252B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0563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0" tIns="45290" rIns="90580" bIns="4529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0580" tIns="45290" rIns="90580" bIns="4529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73A25AFE-0F73-4520-A08F-4463A5FE08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7229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8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17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71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62050" y="690563"/>
            <a:ext cx="4610100" cy="3457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44D78-F338-4282-8267-9E7CEF04451C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2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1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58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46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356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69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670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15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342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9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‹Nº›</a:t>
            </a:fld>
            <a:endParaRPr/>
          </a:p>
        </p:txBody>
      </p:sp>
      <p:pic>
        <p:nvPicPr>
          <p:cNvPr id="37" name="Google Shape;37;p18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915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7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  <p:pic>
        <p:nvPicPr>
          <p:cNvPr id="37" name="Google Shape;37;p2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35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16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2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768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19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4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91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3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6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8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172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852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00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67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90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32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705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661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280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90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03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30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7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3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7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8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5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87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0623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976326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ebrand.ly/aa380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 dirty="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1 Marcador de número de diapositiva">
            <a:extLst>
              <a:ext uri="{FF2B5EF4-FFF2-40B4-BE49-F238E27FC236}">
                <a16:creationId xmlns:a16="http://schemas.microsoft.com/office/drawing/2014/main" id="{A0AFE5D8-B42F-4EB8-AE9C-045E0C96B3D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9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 los datos cargados, se selecciona gráfico de línea (Line chart):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BA6BAB-BA65-41D5-95FE-4E9ADBAB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74" y="1713829"/>
            <a:ext cx="56388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B182E-7FB1-45B6-AC25-D76E8FA8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97" y="981075"/>
            <a:ext cx="3730103" cy="58769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Utilice los siguientes campos: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Country: para representar el eje X (categorías)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Year 1960: población total en 1960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Year 1980: población total en 2018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Ambos datos representan cantidad sobre el eje Y</a:t>
            </a:r>
          </a:p>
        </p:txBody>
      </p:sp>
    </p:spTree>
    <p:extLst>
      <p:ext uri="{BB962C8B-B14F-4D97-AF65-F5344CB8AC3E}">
        <p14:creationId xmlns:p14="http://schemas.microsoft.com/office/powerpoint/2010/main" val="278321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una mejor visualización, se filtran algunos países iberoamericanos: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EC34EE-CB27-4873-BDCE-6C85D494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55" y="1876425"/>
            <a:ext cx="56102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1" y="1208874"/>
            <a:ext cx="44383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Análisis en Power BI: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Las opciones de Análisis que entrega Power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Dependiendo del tipo de grafico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gráfico de línea se habilitan 06 tipos de análisis (descriptivo)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Este ejemplo utiliza las medidas de Promedio (Average) y Mediana (Median)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7707F3-31E7-457B-8F68-57F5B74F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947538"/>
            <a:ext cx="40576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0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Desde la ventana de datos, usando la opción Nueva Medida (New Measure), se ocupa DAX para calcular la Desviación Estándar de la columna 2018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Measure = STDEV.P(poputalion_by_country[Year_2018])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50B150-756F-48A5-BADA-24C585FD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8480"/>
            <a:ext cx="9144000" cy="26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0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Usando una tarjeta (Card), se mostrará la desviación estándar que fue creada con DAX: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FC7C3-789C-449E-8B99-3688213B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943901"/>
            <a:ext cx="8343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181D5D8-3480-4DCA-A1DC-6F1DD680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206"/>
            <a:ext cx="9144000" cy="52765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muestra la desviación estándar calculada: </a:t>
            </a:r>
          </a:p>
        </p:txBody>
      </p:sp>
    </p:spTree>
    <p:extLst>
      <p:ext uri="{BB962C8B-B14F-4D97-AF65-F5344CB8AC3E}">
        <p14:creationId xmlns:p14="http://schemas.microsoft.com/office/powerpoint/2010/main" val="117712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17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no olvidar (1): distintos gráficos para representar diferentes datos.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FDBADA-87F0-433A-9CB8-B7D7BEE9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78205"/>
            <a:ext cx="9144000" cy="5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18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no olvidar (2):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9A06D6-CE35-40D6-AEF9-7DA851F70ADD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9144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defTabSz="914400" fontAlgn="auto"/>
            <a:r>
              <a:rPr lang="es-CL" sz="1800" kern="0" dirty="0"/>
              <a:t>El promedio de la estatura es 400, en tanto la desviación estándar es 147.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C9B2F7F-F3F5-48F1-BE78-B51175BB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21" y="3197238"/>
            <a:ext cx="71723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19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no olvidar (3): Visitar :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https://rebrand.ly/aa380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EFFDDE-4E10-4DE3-8E64-3B06AD1E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" y="1578205"/>
            <a:ext cx="9135799" cy="52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Carga de Datos en Power BI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556054" y="1196188"/>
            <a:ext cx="8130746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Puntos Esenciales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/>
            </a:r>
            <a:b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F7CA5"/>
                </a:solidFill>
                <a:effectLst/>
                <a:uLnTx/>
                <a:uFillTx/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Power BI permite cargar gran cantidad de datos desde diferentes fuentes.</a:t>
            </a: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600" kern="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Google BigQuery es una fuente pública de Datasets.</a:t>
            </a: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600" kern="0" dirty="0"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Aplicando distintos tipos de gráficos y estadística descriptiva es posible analizar los datos cargados.</a:t>
            </a:r>
            <a:endParaRPr kumimoji="0" lang="es-CL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C51A42CB-F961-4CF5-9BB3-5C46ED96290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96AF0D-82E4-4338-9143-6A9F063ECCB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4A90E72-6BFE-4BDF-97A7-70023E8B5800}"/>
              </a:ext>
            </a:extLst>
          </p:cNvPr>
          <p:cNvSpPr txBox="1">
            <a:spLocks/>
          </p:cNvSpPr>
          <p:nvPr/>
        </p:nvSpPr>
        <p:spPr>
          <a:xfrm>
            <a:off x="3193366" y="493605"/>
            <a:ext cx="5369635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ES" sz="3600" kern="0" spc="-5">
                <a:solidFill>
                  <a:schemeClr val="bg1"/>
                </a:solidFill>
              </a:rPr>
              <a:t>Carga de datos en  </a:t>
            </a:r>
            <a:r>
              <a:rPr lang="es-ES" sz="3600" kern="0" spc="-35">
                <a:solidFill>
                  <a:schemeClr val="bg1"/>
                </a:solidFill>
              </a:rPr>
              <a:t>Power</a:t>
            </a:r>
            <a:r>
              <a:rPr lang="es-ES" sz="3600" kern="0" spc="-70">
                <a:solidFill>
                  <a:schemeClr val="bg1"/>
                </a:solidFill>
              </a:rPr>
              <a:t> </a:t>
            </a:r>
            <a:r>
              <a:rPr lang="es-ES" sz="3600" kern="0">
                <a:solidFill>
                  <a:schemeClr val="bg1"/>
                </a:solidFill>
              </a:rPr>
              <a:t>BI</a:t>
            </a:r>
            <a:endParaRPr lang="es-ES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7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42511" y="497262"/>
            <a:ext cx="4459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Entonces … en resumen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892"/>
          <a:stretch/>
        </p:blipFill>
        <p:spPr>
          <a:xfrm>
            <a:off x="2699794" y="4341674"/>
            <a:ext cx="6453041" cy="2516326"/>
          </a:xfrm>
          <a:prstGeom prst="rect">
            <a:avLst/>
          </a:prstGeom>
        </p:spPr>
      </p:pic>
      <p:sp>
        <p:nvSpPr>
          <p:cNvPr id="7" name="Rounded Rectangular Callout 4"/>
          <p:cNvSpPr/>
          <p:nvPr/>
        </p:nvSpPr>
        <p:spPr>
          <a:xfrm>
            <a:off x="1363485" y="1640566"/>
            <a:ext cx="7056784" cy="2245635"/>
          </a:xfrm>
          <a:prstGeom prst="wedgeRoundRectCallout">
            <a:avLst>
              <a:gd name="adj1" fmla="val 26050"/>
              <a:gd name="adj2" fmla="val 82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>
                <a:latin typeface="Andy" panose="03080602030302030203" pitchFamily="66" charset="0"/>
                <a:cs typeface="Aharoni" panose="02010803020104030203" pitchFamily="2" charset="-79"/>
              </a:rPr>
              <a:t>¿Qué hemos aprendido?</a:t>
            </a:r>
          </a:p>
          <a:p>
            <a:pPr algn="ctr"/>
            <a:r>
              <a:rPr lang="es-ES" sz="2800" dirty="0">
                <a:latin typeface="Andy" panose="03080602030302030203" pitchFamily="66" charset="0"/>
                <a:cs typeface="Aharoni" panose="02010803020104030203" pitchFamily="2" charset="-79"/>
              </a:rPr>
              <a:t>¿Qué dudas quedaron?</a:t>
            </a:r>
          </a:p>
          <a:p>
            <a:pPr algn="ctr"/>
            <a:r>
              <a:rPr lang="es-ES" sz="2800" dirty="0">
                <a:latin typeface="Andy" panose="03080602030302030203" pitchFamily="66" charset="0"/>
                <a:cs typeface="Aharoni" panose="02010803020104030203" pitchFamily="2" charset="-79"/>
              </a:rPr>
              <a:t>¿Qué viene ahora?</a:t>
            </a:r>
            <a:endParaRPr lang="es-CL" sz="2800" dirty="0">
              <a:latin typeface="Andy" panose="03080602030302030203" pitchFamily="66" charset="0"/>
              <a:cs typeface="Aharoni" panose="02010803020104030203" pitchFamily="2" charset="-79"/>
            </a:endParaRPr>
          </a:p>
        </p:txBody>
      </p:sp>
      <p:sp>
        <p:nvSpPr>
          <p:cNvPr id="6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cargar datos en Power BI Desktop existen múltiples opciones: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512104-B5D8-4F92-9299-9A04BC26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206"/>
            <a:ext cx="9144000" cy="5279794"/>
          </a:xfrm>
          <a:prstGeom prst="rect">
            <a:avLst/>
          </a:prstGeom>
        </p:spPr>
      </p:pic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67514FE1-2B0E-4185-8C73-DF1F612DABD5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escoge “Base de datos” y específicamente “Google BigQuery”: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5AC0BA-402F-4EFF-A3B0-F610658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18" y="1933984"/>
            <a:ext cx="5734050" cy="3857625"/>
          </a:xfrm>
          <a:prstGeom prst="rect">
            <a:avLst/>
          </a:prstGeom>
        </p:spPr>
      </p:pic>
      <p:sp>
        <p:nvSpPr>
          <p:cNvPr id="7" name="1 Marcador de número de diapositiva">
            <a:extLst>
              <a:ext uri="{FF2B5EF4-FFF2-40B4-BE49-F238E27FC236}">
                <a16:creationId xmlns:a16="http://schemas.microsoft.com/office/drawing/2014/main" id="{FC1B5D59-CA91-4A9D-98A7-E84AAA350CB1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1643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E001389-EDDA-4B3B-850E-EBD0EB19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672781"/>
            <a:ext cx="7296150" cy="31718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debe iniciar la sesión para acceder a los datos: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0B1F87-5AF8-4DBD-8237-94A0F056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0" y="2150012"/>
            <a:ext cx="6677025" cy="2438400"/>
          </a:xfrm>
          <a:prstGeom prst="rect">
            <a:avLst/>
          </a:prstGeom>
        </p:spPr>
      </p:pic>
      <p:sp>
        <p:nvSpPr>
          <p:cNvPr id="7" name="1 Marcador de número de diapositiva">
            <a:extLst>
              <a:ext uri="{FF2B5EF4-FFF2-40B4-BE49-F238E27FC236}">
                <a16:creationId xmlns:a16="http://schemas.microsoft.com/office/drawing/2014/main" id="{57012772-87C4-495F-91D6-9EED13A7F954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650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confirma el acceso y se puede autorizar a Power BI a que interactúe con la cuenta: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8266C2-6E14-4A12-9635-7EAF173C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745"/>
            <a:ext cx="72866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Ahora es posible conectar a Google BigQuery: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31D620-DAFE-47D9-A6BB-F330D7BD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209800"/>
            <a:ext cx="66770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En Google BigQuery hay muchos datos disponible. Se escoge la información de habitante sen el mundo tomado del Banco Mundial: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D1E976-A42A-47C4-87CF-31879EA0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0"/>
            <a:ext cx="3276600" cy="504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18786-7A52-4651-82DC-A3E16671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063" y="2250126"/>
            <a:ext cx="5138716" cy="41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4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72AB70F6-D02A-4804-BA22-BAFDA7A6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88" y="2846968"/>
            <a:ext cx="5909812" cy="40110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193366" y="493605"/>
            <a:ext cx="536963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Carga de datos en 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Power BI preguntará si se desea importar los datos o trabajar con ellos en la nube.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D61142-CE88-44D7-867C-D147682A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994"/>
            <a:ext cx="3733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870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B411FBAAE44240A6302AD1849BCB77" ma:contentTypeVersion="0" ma:contentTypeDescription="Crear nuevo documento." ma:contentTypeScope="" ma:versionID="7314dff236fb7041d6d337487d27cf42">
  <xsd:schema xmlns:xsd="http://www.w3.org/2001/XMLSchema" xmlns:p="http://schemas.microsoft.com/office/2006/metadata/properties" targetNamespace="http://schemas.microsoft.com/office/2006/metadata/properties" ma:root="true" ma:fieldsID="b004d877ca112f136821ba8115f647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30FD01-D69F-46EC-A4AC-5AFCF2EB31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A28F3AAA-1DB6-466A-B059-5BAF30D97A03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</ds:schemaRefs>
</ds:datastoreItem>
</file>

<file path=customXml/itemProps3.xml><?xml version="1.0" encoding="utf-8"?>
<ds:datastoreItem xmlns:ds="http://schemas.openxmlformats.org/officeDocument/2006/customXml" ds:itemID="{EE5FFF0B-6726-41B9-91E0-14CD90CE9D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8965</TotalTime>
  <Words>470</Words>
  <Application>Microsoft Office PowerPoint</Application>
  <PresentationFormat>Presentación en pantalla (4:3)</PresentationFormat>
  <Paragraphs>79</Paragraphs>
  <Slides>21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ＭＳ Ｐゴシック</vt:lpstr>
      <vt:lpstr>Aharoni</vt:lpstr>
      <vt:lpstr>Andy</vt:lpstr>
      <vt:lpstr>Arial</vt:lpstr>
      <vt:lpstr>Calibri</vt:lpstr>
      <vt:lpstr>Candara</vt:lpstr>
      <vt:lpstr>Merriweather Sans</vt:lpstr>
      <vt:lpstr>Open Sans</vt:lpstr>
      <vt:lpstr>1_Tema de Office</vt:lpstr>
      <vt:lpstr>2_Tema de Office</vt:lpstr>
      <vt:lpstr>Presentación de PowerPoint</vt:lpstr>
      <vt:lpstr>Presentación de PowerPoint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Carga de datos en  Power BI</vt:lpstr>
      <vt:lpstr>Presentación de PowerPoint</vt:lpstr>
      <vt:lpstr>Presentación de PowerPoint</vt:lpstr>
    </vt:vector>
  </TitlesOfParts>
  <Company>duoc 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calcota@duoc.cl</dc:creator>
  <cp:lastModifiedBy>Maria Cristina Plaza M.</cp:lastModifiedBy>
  <cp:revision>352</cp:revision>
  <cp:lastPrinted>2011-09-14T22:24:18Z</cp:lastPrinted>
  <dcterms:created xsi:type="dcterms:W3CDTF">2010-10-26T18:30:29Z</dcterms:created>
  <dcterms:modified xsi:type="dcterms:W3CDTF">2021-03-03T19:55:35Z</dcterms:modified>
</cp:coreProperties>
</file>